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0" r:id="rId4"/>
    <p:sldId id="259" r:id="rId5"/>
    <p:sldId id="261" r:id="rId6"/>
    <p:sldId id="262" r:id="rId7"/>
    <p:sldId id="263" r:id="rId8"/>
    <p:sldId id="264" r:id="rId9"/>
    <p:sldId id="265" r:id="rId10"/>
    <p:sldId id="266" r:id="rId11"/>
    <p:sldId id="268" r:id="rId12"/>
    <p:sldId id="269" r:id="rId13"/>
    <p:sldId id="270" r:id="rId14"/>
    <p:sldId id="271" r:id="rId15"/>
    <p:sldId id="273" r:id="rId16"/>
    <p:sldId id="274"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8" name="7 Marcador de número de diapositiva"/>
          <p:cNvSpPr>
            <a:spLocks noGrp="1"/>
          </p:cNvSpPr>
          <p:nvPr>
            <p:ph type="sldNum" sz="quarter" idx="11"/>
          </p:nvPr>
        </p:nvSpPr>
        <p:spPr/>
        <p:txBody>
          <a:bodyPr/>
          <a:lstStyle/>
          <a:p>
            <a:fld id="{8A4A42B7-B026-456B-B635-C5AE6B0D4F2F}" type="slidenum">
              <a:rPr lang="es-CO" smtClean="0"/>
              <a:t>‹Nº›</a:t>
            </a:fld>
            <a:endParaRPr lang="es-CO"/>
          </a:p>
        </p:txBody>
      </p:sp>
      <p:sp>
        <p:nvSpPr>
          <p:cNvPr id="9" name="8 Marcador de pie de página"/>
          <p:cNvSpPr>
            <a:spLocks noGrp="1"/>
          </p:cNvSpPr>
          <p:nvPr>
            <p:ph type="ftr" sz="quarter" idx="12"/>
          </p:nvPr>
        </p:nvSpPr>
        <p:spPr/>
        <p:txBody>
          <a:bodyPr/>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D11FBCF-0CCB-459B-8D75-08145011BFD0}" type="datetimeFigureOut">
              <a:rPr lang="es-CO" smtClean="0"/>
              <a:t>04/04/2014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156448" y="6422064"/>
            <a:ext cx="762000" cy="365125"/>
          </a:xfrm>
        </p:spPr>
        <p:txBody>
          <a:bodyPr/>
          <a:lstStyle/>
          <a:p>
            <a:fld id="{8A4A42B7-B026-456B-B635-C5AE6B0D4F2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D11FBCF-0CCB-459B-8D75-08145011BFD0}" type="datetimeFigureOut">
              <a:rPr lang="es-CO" smtClean="0"/>
              <a:t>04/04/2014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4A42B7-B026-456B-B635-C5AE6B0D4F2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D11FBCF-0CCB-459B-8D75-08145011BFD0}" type="datetimeFigureOut">
              <a:rPr lang="es-CO" smtClean="0"/>
              <a:t>04/04/2014</a:t>
            </a:fld>
            <a:endParaRPr lang="es-CO"/>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CO"/>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A4A42B7-B026-456B-B635-C5AE6B0D4F2F}"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O" b="1" dirty="0"/>
              <a:t>MICROPOLLUTANTS</a:t>
            </a:r>
            <a:r>
              <a:rPr lang="es-CO" dirty="0"/>
              <a:t/>
            </a:r>
            <a:br>
              <a:rPr lang="es-CO" dirty="0"/>
            </a:br>
            <a:endParaRPr lang="es-CO" dirty="0"/>
          </a:p>
        </p:txBody>
      </p:sp>
      <p:sp>
        <p:nvSpPr>
          <p:cNvPr id="3" name="2 Subtítulo"/>
          <p:cNvSpPr>
            <a:spLocks noGrp="1"/>
          </p:cNvSpPr>
          <p:nvPr>
            <p:ph type="subTitle" idx="1"/>
          </p:nvPr>
        </p:nvSpPr>
        <p:spPr>
          <a:xfrm>
            <a:off x="433050" y="4357694"/>
            <a:ext cx="6480048" cy="1643074"/>
          </a:xfrm>
        </p:spPr>
        <p:txBody>
          <a:bodyPr>
            <a:normAutofit/>
          </a:bodyPr>
          <a:lstStyle/>
          <a:p>
            <a:r>
              <a:rPr lang="es-CO" b="1" dirty="0">
                <a:solidFill>
                  <a:schemeClr val="tx1"/>
                </a:solidFill>
              </a:rPr>
              <a:t>BY:</a:t>
            </a:r>
            <a:endParaRPr lang="es-CO" dirty="0">
              <a:solidFill>
                <a:schemeClr val="tx1"/>
              </a:solidFill>
            </a:endParaRPr>
          </a:p>
          <a:p>
            <a:r>
              <a:rPr lang="es-CO" dirty="0">
                <a:solidFill>
                  <a:schemeClr val="tx1"/>
                </a:solidFill>
              </a:rPr>
              <a:t>Sebastián Gómez </a:t>
            </a:r>
            <a:r>
              <a:rPr lang="es-CO" dirty="0" err="1">
                <a:solidFill>
                  <a:schemeClr val="tx1"/>
                </a:solidFill>
              </a:rPr>
              <a:t>c.c</a:t>
            </a:r>
            <a:r>
              <a:rPr lang="es-CO" dirty="0">
                <a:solidFill>
                  <a:schemeClr val="tx1"/>
                </a:solidFill>
              </a:rPr>
              <a:t> 8062798</a:t>
            </a:r>
          </a:p>
          <a:p>
            <a:r>
              <a:rPr lang="es-CO" dirty="0">
                <a:solidFill>
                  <a:schemeClr val="tx1"/>
                </a:solidFill>
              </a:rPr>
              <a:t>Lady Montoya Henao </a:t>
            </a:r>
            <a:r>
              <a:rPr lang="es-CO" dirty="0" err="1">
                <a:solidFill>
                  <a:schemeClr val="tx1"/>
                </a:solidFill>
              </a:rPr>
              <a:t>c.c</a:t>
            </a:r>
            <a:r>
              <a:rPr lang="es-CO" dirty="0">
                <a:solidFill>
                  <a:schemeClr val="tx1"/>
                </a:solidFill>
              </a:rPr>
              <a:t> 1038407403</a:t>
            </a:r>
          </a:p>
          <a:p>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57200" y="2447486"/>
            <a:ext cx="3657600" cy="4053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4757737" y="2500306"/>
            <a:ext cx="3671915" cy="4000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7356" y="215158"/>
            <a:ext cx="4929221" cy="1927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smtClean="0"/>
              <a:t>IN THEIR EFFECTS INCLUDE: </a:t>
            </a:r>
            <a:r>
              <a:rPr lang="es-CO" dirty="0" smtClean="0"/>
              <a:t/>
            </a:r>
            <a:br>
              <a:rPr lang="es-CO" dirty="0" smtClean="0"/>
            </a:br>
            <a:endParaRPr lang="es-CO" dirty="0"/>
          </a:p>
        </p:txBody>
      </p:sp>
      <p:sp>
        <p:nvSpPr>
          <p:cNvPr id="3" name="2 Marcador de contenido"/>
          <p:cNvSpPr>
            <a:spLocks noGrp="1"/>
          </p:cNvSpPr>
          <p:nvPr>
            <p:ph idx="1"/>
          </p:nvPr>
        </p:nvSpPr>
        <p:spPr>
          <a:xfrm>
            <a:off x="0" y="1571612"/>
            <a:ext cx="8229600" cy="4668839"/>
          </a:xfrm>
        </p:spPr>
        <p:txBody>
          <a:bodyPr>
            <a:normAutofit fontScale="92500" lnSpcReduction="20000"/>
          </a:bodyPr>
          <a:lstStyle/>
          <a:p>
            <a:pPr lvl="0"/>
            <a:r>
              <a:rPr lang="en-US" sz="2800" dirty="0" smtClean="0">
                <a:latin typeface="Arial" pitchFamily="34" charset="0"/>
                <a:cs typeface="Arial" pitchFamily="34" charset="0"/>
              </a:rPr>
              <a:t>Cancers </a:t>
            </a:r>
            <a:r>
              <a:rPr lang="en-US" sz="2800" dirty="0">
                <a:latin typeface="Arial" pitchFamily="34" charset="0"/>
                <a:cs typeface="Arial" pitchFamily="34" charset="0"/>
              </a:rPr>
              <a:t>in male and female reproductive organs.  </a:t>
            </a:r>
            <a:endParaRPr lang="es-CO" sz="2800" dirty="0">
              <a:latin typeface="Arial" pitchFamily="34" charset="0"/>
              <a:cs typeface="Arial" pitchFamily="34" charset="0"/>
            </a:endParaRPr>
          </a:p>
          <a:p>
            <a:pPr lvl="0"/>
            <a:r>
              <a:rPr lang="en-US" sz="2800" dirty="0">
                <a:latin typeface="Arial" pitchFamily="34" charset="0"/>
                <a:cs typeface="Arial" pitchFamily="34" charset="0"/>
              </a:rPr>
              <a:t>Malformations of fallopian tubes, uterus and cervix</a:t>
            </a:r>
            <a:r>
              <a:rPr lang="en-US" sz="2800" dirty="0" smtClean="0">
                <a:latin typeface="Arial" pitchFamily="34" charset="0"/>
                <a:cs typeface="Arial" pitchFamily="34" charset="0"/>
              </a:rPr>
              <a:t>. </a:t>
            </a:r>
            <a:endParaRPr lang="es-CO" sz="2800" dirty="0">
              <a:latin typeface="Arial" pitchFamily="34" charset="0"/>
              <a:cs typeface="Arial" pitchFamily="34" charset="0"/>
            </a:endParaRPr>
          </a:p>
          <a:p>
            <a:pPr lvl="0"/>
            <a:r>
              <a:rPr lang="en-US" sz="2800" dirty="0" err="1">
                <a:latin typeface="Arial" pitchFamily="34" charset="0"/>
                <a:cs typeface="Arial" pitchFamily="34" charset="0"/>
              </a:rPr>
              <a:t>Masculinization</a:t>
            </a:r>
            <a:r>
              <a:rPr lang="en-US" sz="2800" dirty="0">
                <a:latin typeface="Arial" pitchFamily="34" charset="0"/>
                <a:cs typeface="Arial" pitchFamily="34" charset="0"/>
              </a:rPr>
              <a:t> of females and feminization of males.  </a:t>
            </a:r>
            <a:endParaRPr lang="es-CO" sz="2800" dirty="0">
              <a:latin typeface="Arial" pitchFamily="34" charset="0"/>
              <a:cs typeface="Arial" pitchFamily="34" charset="0"/>
            </a:endParaRPr>
          </a:p>
          <a:p>
            <a:pPr lvl="0"/>
            <a:r>
              <a:rPr lang="en-US" sz="2800" dirty="0">
                <a:latin typeface="Arial" pitchFamily="34" charset="0"/>
                <a:cs typeface="Arial" pitchFamily="34" charset="0"/>
              </a:rPr>
              <a:t>Alterations of bone density and structure.  </a:t>
            </a:r>
            <a:endParaRPr lang="es-CO" sz="2800" dirty="0">
              <a:latin typeface="Arial" pitchFamily="34" charset="0"/>
              <a:cs typeface="Arial" pitchFamily="34" charset="0"/>
            </a:endParaRPr>
          </a:p>
          <a:p>
            <a:pPr lvl="0"/>
            <a:r>
              <a:rPr lang="en-US" sz="2800" dirty="0">
                <a:latin typeface="Arial" pitchFamily="34" charset="0"/>
                <a:cs typeface="Arial" pitchFamily="34" charset="0"/>
              </a:rPr>
              <a:t>Some inhibit or alter the growth of bacteria, mold and mildew.  </a:t>
            </a:r>
            <a:endParaRPr lang="es-CO" sz="2800" dirty="0">
              <a:latin typeface="Arial" pitchFamily="34" charset="0"/>
              <a:cs typeface="Arial" pitchFamily="34" charset="0"/>
            </a:endParaRPr>
          </a:p>
          <a:p>
            <a:pPr lvl="0"/>
            <a:r>
              <a:rPr lang="en-US" sz="2800" dirty="0">
                <a:latin typeface="Arial" pitchFamily="34" charset="0"/>
                <a:cs typeface="Arial" pitchFamily="34" charset="0"/>
              </a:rPr>
              <a:t>Abnormal hormone levels in blood.  </a:t>
            </a:r>
            <a:endParaRPr lang="es-CO" sz="2800" dirty="0">
              <a:latin typeface="Arial" pitchFamily="34" charset="0"/>
              <a:cs typeface="Arial" pitchFamily="34" charset="0"/>
            </a:endParaRPr>
          </a:p>
          <a:p>
            <a:pPr lvl="0"/>
            <a:r>
              <a:rPr lang="en-US" sz="2800" dirty="0">
                <a:latin typeface="Arial" pitchFamily="34" charset="0"/>
                <a:cs typeface="Arial" pitchFamily="34" charset="0"/>
              </a:rPr>
              <a:t>Reduced fertility.  </a:t>
            </a:r>
            <a:endParaRPr lang="es-CO" sz="2800" dirty="0">
              <a:latin typeface="Arial" pitchFamily="34" charset="0"/>
              <a:cs typeface="Arial" pitchFamily="34" charset="0"/>
            </a:endParaRPr>
          </a:p>
          <a:p>
            <a:pPr lvl="0"/>
            <a:r>
              <a:rPr lang="en-US" sz="2800" dirty="0">
                <a:latin typeface="Arial" pitchFamily="34" charset="0"/>
                <a:cs typeface="Arial" pitchFamily="34" charset="0"/>
              </a:rPr>
              <a:t>Altered sexual behavior. </a:t>
            </a:r>
            <a:endParaRPr lang="es-CO" sz="2800" dirty="0">
              <a:latin typeface="Arial" pitchFamily="34" charset="0"/>
              <a:cs typeface="Arial" pitchFamily="34" charset="0"/>
            </a:endParaRPr>
          </a:p>
          <a:p>
            <a:pPr lvl="0"/>
            <a:r>
              <a:rPr lang="en-US" sz="2800" dirty="0">
                <a:latin typeface="Arial" pitchFamily="34" charset="0"/>
                <a:cs typeface="Arial" pitchFamily="34" charset="0"/>
              </a:rPr>
              <a:t>Modification of the immune system.  </a:t>
            </a:r>
            <a:endParaRPr lang="es-CO" sz="2800" dirty="0">
              <a:latin typeface="Arial" pitchFamily="34" charset="0"/>
              <a:cs typeface="Arial" pitchFamily="34" charset="0"/>
            </a:endParaRPr>
          </a:p>
          <a:p>
            <a:pPr lvl="0"/>
            <a:r>
              <a:rPr lang="es-CO" sz="2800" dirty="0">
                <a:latin typeface="Arial" pitchFamily="34" charset="0"/>
                <a:cs typeface="Arial" pitchFamily="34" charset="0"/>
              </a:rPr>
              <a:t>No testicular descent.</a:t>
            </a:r>
          </a:p>
          <a:p>
            <a:endParaRPr lang="es-CO"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8" y="3857628"/>
            <a:ext cx="2900365" cy="256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9064" y="2000240"/>
            <a:ext cx="8072026" cy="4286280"/>
          </a:xfrm>
        </p:spPr>
        <p:txBody>
          <a:bodyPr>
            <a:normAutofit/>
          </a:bodyPr>
          <a:lstStyle/>
          <a:p>
            <a:pPr algn="ctr"/>
            <a:r>
              <a:rPr lang="en-US" dirty="0"/>
              <a:t> </a:t>
            </a:r>
            <a:r>
              <a:rPr lang="es-CO" dirty="0"/>
              <a:t/>
            </a:r>
            <a:br>
              <a:rPr lang="es-CO" dirty="0"/>
            </a:br>
            <a:r>
              <a:rPr lang="en-US" b="1" dirty="0"/>
              <a:t>TREATMENT OF MICROPOLLUTANTS</a:t>
            </a:r>
            <a:r>
              <a:rPr lang="es-CO" dirty="0"/>
              <a:t/>
            </a:r>
            <a:br>
              <a:rPr lang="es-CO" dirty="0"/>
            </a:br>
            <a:endParaRPr lang="es-C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dirty="0" smtClean="0"/>
              <a:t>Processes that affect them: </a:t>
            </a:r>
            <a:r>
              <a:rPr lang="es-CO" dirty="0" smtClean="0"/>
              <a:t/>
            </a:r>
            <a:br>
              <a:rPr lang="es-CO" dirty="0" smtClean="0"/>
            </a:br>
            <a:endParaRPr lang="es-CO" dirty="0"/>
          </a:p>
        </p:txBody>
      </p:sp>
      <p:sp>
        <p:nvSpPr>
          <p:cNvPr id="3" name="2 Marcador de contenido"/>
          <p:cNvSpPr>
            <a:spLocks noGrp="1"/>
          </p:cNvSpPr>
          <p:nvPr>
            <p:ph idx="1"/>
          </p:nvPr>
        </p:nvSpPr>
        <p:spPr>
          <a:xfrm>
            <a:off x="357158" y="928670"/>
            <a:ext cx="8329642" cy="5929330"/>
          </a:xfrm>
        </p:spPr>
        <p:txBody>
          <a:bodyPr>
            <a:normAutofit fontScale="77500" lnSpcReduction="20000"/>
          </a:bodyPr>
          <a:lstStyle/>
          <a:p>
            <a:pPr>
              <a:buNone/>
            </a:pPr>
            <a:endParaRPr lang="es-CO" sz="3100" dirty="0">
              <a:latin typeface="Arial" pitchFamily="34" charset="0"/>
              <a:cs typeface="Arial" pitchFamily="34" charset="0"/>
            </a:endParaRPr>
          </a:p>
          <a:p>
            <a:pPr algn="just"/>
            <a:r>
              <a:rPr lang="en-US" sz="3100" b="1" dirty="0">
                <a:latin typeface="Arial" pitchFamily="34" charset="0"/>
                <a:cs typeface="Arial" pitchFamily="34" charset="0"/>
              </a:rPr>
              <a:t>BIODEGRADATION: </a:t>
            </a:r>
            <a:endParaRPr lang="en-US" sz="3100" b="1" dirty="0" smtClean="0">
              <a:latin typeface="Arial" pitchFamily="34" charset="0"/>
              <a:cs typeface="Arial" pitchFamily="34" charset="0"/>
            </a:endParaRPr>
          </a:p>
          <a:p>
            <a:pPr algn="just">
              <a:buNone/>
            </a:pPr>
            <a:endParaRPr lang="es-CO" sz="3100" dirty="0">
              <a:latin typeface="Arial" pitchFamily="34" charset="0"/>
              <a:cs typeface="Arial" pitchFamily="34" charset="0"/>
            </a:endParaRPr>
          </a:p>
          <a:p>
            <a:pPr algn="just"/>
            <a:r>
              <a:rPr lang="en-US" sz="3100" dirty="0">
                <a:latin typeface="Arial" pitchFamily="34" charset="0"/>
                <a:cs typeface="Arial" pitchFamily="34" charset="0"/>
              </a:rPr>
              <a:t>Due to the metabolic activity of the microorganisms. </a:t>
            </a:r>
            <a:endParaRPr lang="es-CO" sz="3100" dirty="0">
              <a:latin typeface="Arial" pitchFamily="34" charset="0"/>
              <a:cs typeface="Arial" pitchFamily="34" charset="0"/>
            </a:endParaRPr>
          </a:p>
          <a:p>
            <a:pPr algn="just">
              <a:buNone/>
            </a:pPr>
            <a:r>
              <a:rPr lang="en-US" sz="3100" dirty="0" smtClean="0">
                <a:latin typeface="Arial" pitchFamily="34" charset="0"/>
                <a:cs typeface="Arial" pitchFamily="34" charset="0"/>
              </a:rPr>
              <a:t>     Degradation </a:t>
            </a:r>
            <a:r>
              <a:rPr lang="en-US" sz="3100" dirty="0">
                <a:latin typeface="Arial" pitchFamily="34" charset="0"/>
                <a:cs typeface="Arial" pitchFamily="34" charset="0"/>
              </a:rPr>
              <a:t>rates depend heavily on the </a:t>
            </a:r>
            <a:r>
              <a:rPr lang="en-US" sz="3100" dirty="0" err="1">
                <a:latin typeface="Arial" pitchFamily="34" charset="0"/>
                <a:cs typeface="Arial" pitchFamily="34" charset="0"/>
              </a:rPr>
              <a:t>redox</a:t>
            </a:r>
            <a:r>
              <a:rPr lang="en-US" sz="3100" dirty="0">
                <a:latin typeface="Arial" pitchFamily="34" charset="0"/>
                <a:cs typeface="Arial" pitchFamily="34" charset="0"/>
              </a:rPr>
              <a:t> state (Scott and Morgan, 1990). </a:t>
            </a:r>
            <a:endParaRPr lang="es-CO" sz="3100" dirty="0">
              <a:latin typeface="Arial" pitchFamily="34" charset="0"/>
              <a:cs typeface="Arial" pitchFamily="34" charset="0"/>
            </a:endParaRPr>
          </a:p>
          <a:p>
            <a:pPr algn="just">
              <a:buNone/>
            </a:pPr>
            <a:r>
              <a:rPr lang="en-US" sz="3100" dirty="0" smtClean="0">
                <a:latin typeface="Arial" pitchFamily="34" charset="0"/>
                <a:cs typeface="Arial" pitchFamily="34" charset="0"/>
              </a:rPr>
              <a:t>     Some </a:t>
            </a:r>
            <a:r>
              <a:rPr lang="en-US" sz="3100" dirty="0">
                <a:latin typeface="Arial" pitchFamily="34" charset="0"/>
                <a:cs typeface="Arial" pitchFamily="34" charset="0"/>
              </a:rPr>
              <a:t>show </a:t>
            </a:r>
            <a:r>
              <a:rPr lang="en-US" sz="3100" dirty="0" err="1">
                <a:latin typeface="Arial" pitchFamily="34" charset="0"/>
                <a:cs typeface="Arial" pitchFamily="34" charset="0"/>
              </a:rPr>
              <a:t>micropollutants</a:t>
            </a:r>
            <a:r>
              <a:rPr lang="en-US" sz="3100" dirty="0">
                <a:latin typeface="Arial" pitchFamily="34" charset="0"/>
                <a:cs typeface="Arial" pitchFamily="34" charset="0"/>
              </a:rPr>
              <a:t> degradation only under a particular </a:t>
            </a:r>
            <a:r>
              <a:rPr lang="en-US" sz="3100" dirty="0" err="1">
                <a:latin typeface="Arial" pitchFamily="34" charset="0"/>
                <a:cs typeface="Arial" pitchFamily="34" charset="0"/>
              </a:rPr>
              <a:t>redox</a:t>
            </a:r>
            <a:r>
              <a:rPr lang="en-US" sz="3100" dirty="0">
                <a:latin typeface="Arial" pitchFamily="34" charset="0"/>
                <a:cs typeface="Arial" pitchFamily="34" charset="0"/>
              </a:rPr>
              <a:t> state. (</a:t>
            </a:r>
            <a:r>
              <a:rPr lang="en-US" sz="3100" dirty="0" err="1">
                <a:latin typeface="Arial" pitchFamily="34" charset="0"/>
                <a:cs typeface="Arial" pitchFamily="34" charset="0"/>
              </a:rPr>
              <a:t>Barbieri</a:t>
            </a:r>
            <a:r>
              <a:rPr lang="en-US" sz="3100" dirty="0">
                <a:latin typeface="Arial" pitchFamily="34" charset="0"/>
                <a:cs typeface="Arial" pitchFamily="34" charset="0"/>
              </a:rPr>
              <a:t> et al, 2011; </a:t>
            </a:r>
            <a:r>
              <a:rPr lang="en-US" sz="3100" dirty="0" err="1">
                <a:latin typeface="Arial" pitchFamily="34" charset="0"/>
                <a:cs typeface="Arial" pitchFamily="34" charset="0"/>
              </a:rPr>
              <a:t>Grünheid</a:t>
            </a:r>
            <a:r>
              <a:rPr lang="en-US" sz="3100" dirty="0">
                <a:latin typeface="Arial" pitchFamily="34" charset="0"/>
                <a:cs typeface="Arial" pitchFamily="34" charset="0"/>
              </a:rPr>
              <a:t> et al, 2005)  </a:t>
            </a:r>
            <a:endParaRPr lang="en-US" sz="3100" dirty="0" smtClean="0">
              <a:latin typeface="Arial" pitchFamily="34" charset="0"/>
              <a:cs typeface="Arial" pitchFamily="34" charset="0"/>
            </a:endParaRPr>
          </a:p>
          <a:p>
            <a:pPr algn="just"/>
            <a:endParaRPr lang="es-CO" sz="3100" dirty="0">
              <a:latin typeface="Arial" pitchFamily="34" charset="0"/>
              <a:cs typeface="Arial" pitchFamily="34" charset="0"/>
            </a:endParaRPr>
          </a:p>
          <a:p>
            <a:pPr algn="just"/>
            <a:r>
              <a:rPr lang="en-US" sz="3100" b="1" dirty="0">
                <a:latin typeface="Arial" pitchFamily="34" charset="0"/>
                <a:cs typeface="Arial" pitchFamily="34" charset="0"/>
              </a:rPr>
              <a:t>ADSORPTION </a:t>
            </a:r>
            <a:endParaRPr lang="en-US" sz="3100" b="1" dirty="0" smtClean="0">
              <a:latin typeface="Arial" pitchFamily="34" charset="0"/>
              <a:cs typeface="Arial" pitchFamily="34" charset="0"/>
            </a:endParaRPr>
          </a:p>
          <a:p>
            <a:pPr algn="just">
              <a:buNone/>
            </a:pPr>
            <a:endParaRPr lang="es-CO" sz="3100" dirty="0">
              <a:latin typeface="Arial" pitchFamily="34" charset="0"/>
              <a:cs typeface="Arial" pitchFamily="34" charset="0"/>
            </a:endParaRPr>
          </a:p>
          <a:p>
            <a:pPr algn="just"/>
            <a:r>
              <a:rPr lang="en-US" sz="3100" dirty="0">
                <a:latin typeface="Arial" pitchFamily="34" charset="0"/>
                <a:cs typeface="Arial" pitchFamily="34" charset="0"/>
              </a:rPr>
              <a:t>Mass transfer of dissolved species to a solid surface. The </a:t>
            </a:r>
            <a:r>
              <a:rPr lang="en-US" sz="3100" dirty="0" err="1">
                <a:latin typeface="Arial" pitchFamily="34" charset="0"/>
                <a:cs typeface="Arial" pitchFamily="34" charset="0"/>
              </a:rPr>
              <a:t>microcontaminantes</a:t>
            </a:r>
            <a:r>
              <a:rPr lang="en-US" sz="3100" dirty="0">
                <a:latin typeface="Arial" pitchFamily="34" charset="0"/>
                <a:cs typeface="Arial" pitchFamily="34" charset="0"/>
              </a:rPr>
              <a:t> </a:t>
            </a:r>
            <a:r>
              <a:rPr lang="en-US" sz="3100" dirty="0" err="1">
                <a:latin typeface="Arial" pitchFamily="34" charset="0"/>
                <a:cs typeface="Arial" pitchFamily="34" charset="0"/>
              </a:rPr>
              <a:t>orgánicos</a:t>
            </a:r>
            <a:r>
              <a:rPr lang="en-US" sz="3100" dirty="0">
                <a:latin typeface="Arial" pitchFamily="34" charset="0"/>
                <a:cs typeface="Arial" pitchFamily="34" charset="0"/>
              </a:rPr>
              <a:t> show great variability in their behavior. Tend to adsorb on non-polar organic matter, the cationic and anionic surfaces respectively negatively and positively charged.</a:t>
            </a:r>
            <a:endParaRPr lang="es-CO" sz="3100" dirty="0">
              <a:latin typeface="Arial" pitchFamily="34" charset="0"/>
              <a:cs typeface="Arial" pitchFamily="34" charset="0"/>
            </a:endParaRPr>
          </a:p>
          <a:p>
            <a:endParaRPr lang="es-C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7496204" cy="1643074"/>
          </a:xfrm>
        </p:spPr>
        <p:txBody>
          <a:bodyPr>
            <a:normAutofit fontScale="90000"/>
          </a:bodyPr>
          <a:lstStyle/>
          <a:p>
            <a:pPr algn="ctr"/>
            <a:r>
              <a:rPr lang="en-US" sz="3100" b="1" dirty="0" smtClean="0">
                <a:latin typeface="Arial" pitchFamily="34" charset="0"/>
                <a:cs typeface="Arial" pitchFamily="34" charset="0"/>
              </a:rPr>
              <a:t>PHARMACEUTICALS AND COSMETICS AS CONTAMINANTS (PPCPs) </a:t>
            </a:r>
            <a:r>
              <a:rPr lang="es-CO" dirty="0" smtClean="0"/>
              <a:t/>
            </a:r>
            <a:br>
              <a:rPr lang="es-CO" dirty="0" smtClean="0"/>
            </a:br>
            <a:endParaRPr lang="es-CO" dirty="0"/>
          </a:p>
        </p:txBody>
      </p:sp>
      <p:sp>
        <p:nvSpPr>
          <p:cNvPr id="3" name="2 Marcador de contenido"/>
          <p:cNvSpPr>
            <a:spLocks noGrp="1"/>
          </p:cNvSpPr>
          <p:nvPr>
            <p:ph idx="1"/>
          </p:nvPr>
        </p:nvSpPr>
        <p:spPr>
          <a:xfrm>
            <a:off x="0" y="1428736"/>
            <a:ext cx="8686800" cy="5429264"/>
          </a:xfrm>
        </p:spPr>
        <p:txBody>
          <a:bodyPr>
            <a:normAutofit/>
          </a:bodyPr>
          <a:lstStyle/>
          <a:p>
            <a:r>
              <a:rPr lang="en-US" sz="2400" dirty="0" smtClean="0"/>
              <a:t>Cosmetics </a:t>
            </a:r>
            <a:r>
              <a:rPr lang="en-US" sz="2400" dirty="0"/>
              <a:t>and Pharmaceutical Compounds are a diverse group of chemicals that include human and veterinary drugs, hormones and other products used in the formulation of cosmetics. These substances deserve special attention because of the possible adverse effect resulting from the fact that the associated compounds such biological effects may be extended to organisms living in the various environmental compartments affected by discharges</a:t>
            </a:r>
            <a:endParaRPr lang="es-CO" sz="2400" dirty="0"/>
          </a:p>
          <a:p>
            <a:endParaRPr lang="es-CO"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80" y="4571984"/>
            <a:ext cx="3347755" cy="228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b="1" dirty="0" smtClean="0"/>
              <a:t>CONCLUSIONS</a:t>
            </a:r>
            <a:r>
              <a:rPr lang="es-CO" dirty="0" smtClean="0"/>
              <a:t/>
            </a:r>
            <a:br>
              <a:rPr lang="es-CO" dirty="0" smtClean="0"/>
            </a:br>
            <a:endParaRPr lang="es-CO" dirty="0"/>
          </a:p>
        </p:txBody>
      </p:sp>
      <p:sp>
        <p:nvSpPr>
          <p:cNvPr id="3" name="2 Marcador de contenido"/>
          <p:cNvSpPr>
            <a:spLocks noGrp="1"/>
          </p:cNvSpPr>
          <p:nvPr>
            <p:ph idx="1"/>
          </p:nvPr>
        </p:nvSpPr>
        <p:spPr>
          <a:xfrm>
            <a:off x="0" y="1571612"/>
            <a:ext cx="9144000" cy="4857784"/>
          </a:xfrm>
        </p:spPr>
        <p:txBody>
          <a:bodyPr>
            <a:normAutofit fontScale="92500" lnSpcReduction="20000"/>
          </a:bodyPr>
          <a:lstStyle/>
          <a:p>
            <a:pPr lvl="0"/>
            <a:r>
              <a:rPr lang="en-US" sz="2800" dirty="0" smtClean="0">
                <a:latin typeface="Arial" pitchFamily="34" charset="0"/>
                <a:cs typeface="Arial" pitchFamily="34" charset="0"/>
              </a:rPr>
              <a:t>Today </a:t>
            </a:r>
            <a:r>
              <a:rPr lang="en-US" sz="2800" dirty="0" err="1">
                <a:latin typeface="Arial" pitchFamily="34" charset="0"/>
                <a:cs typeface="Arial" pitchFamily="34" charset="0"/>
              </a:rPr>
              <a:t>micropollutants</a:t>
            </a:r>
            <a:r>
              <a:rPr lang="en-US" sz="2800" dirty="0">
                <a:latin typeface="Arial" pitchFamily="34" charset="0"/>
                <a:cs typeface="Arial" pitchFamily="34" charset="0"/>
              </a:rPr>
              <a:t> are still ignored and they are not monitored. Its adverse effects on living organisms have been reported in various studies, and this has encouraged the study of these contaminants and potential removal options with new systems of wastewater treatment . Of the different treatment that have been implemented so far, are activated carbon and membranes which have proven to be the most efficient.</a:t>
            </a:r>
            <a:endParaRPr lang="es-CO" sz="2800" dirty="0">
              <a:latin typeface="Arial" pitchFamily="34" charset="0"/>
              <a:cs typeface="Arial" pitchFamily="34" charset="0"/>
            </a:endParaRPr>
          </a:p>
          <a:p>
            <a:pPr>
              <a:buNone/>
            </a:pPr>
            <a:endParaRPr lang="es-CO" sz="2800" dirty="0">
              <a:latin typeface="Arial" pitchFamily="34" charset="0"/>
              <a:cs typeface="Arial" pitchFamily="34" charset="0"/>
            </a:endParaRPr>
          </a:p>
          <a:p>
            <a:pPr lvl="0"/>
            <a:r>
              <a:rPr lang="en-US" sz="2800" dirty="0">
                <a:latin typeface="Arial" pitchFamily="34" charset="0"/>
                <a:cs typeface="Arial" pitchFamily="34" charset="0"/>
              </a:rPr>
              <a:t>So are several studies that show the great potential of advanced systems for the removal of emerging contaminants, which are mainly used as a pre and / or post treatment for water with higher biodegradability, but economic issues limited their application.</a:t>
            </a:r>
            <a:endParaRPr lang="es-CO" sz="2800" dirty="0">
              <a:latin typeface="Arial" pitchFamily="34" charset="0"/>
              <a:cs typeface="Arial" pitchFamily="34" charset="0"/>
            </a:endParaRPr>
          </a:p>
          <a:p>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7467600" cy="1285884"/>
          </a:xfrm>
        </p:spPr>
        <p:txBody>
          <a:bodyPr>
            <a:normAutofit fontScale="90000"/>
          </a:bodyPr>
          <a:lstStyle/>
          <a:p>
            <a:pPr algn="ctr"/>
            <a:r>
              <a:rPr lang="en-US" b="1" dirty="0" smtClean="0"/>
              <a:t>LITERATURE</a:t>
            </a:r>
            <a:r>
              <a:rPr lang="es-CO" dirty="0" smtClean="0"/>
              <a:t/>
            </a:r>
            <a:br>
              <a:rPr lang="es-CO" dirty="0" smtClean="0"/>
            </a:br>
            <a:endParaRPr lang="es-CO" dirty="0"/>
          </a:p>
        </p:txBody>
      </p:sp>
      <p:sp>
        <p:nvSpPr>
          <p:cNvPr id="3" name="2 Marcador de contenido"/>
          <p:cNvSpPr>
            <a:spLocks noGrp="1"/>
          </p:cNvSpPr>
          <p:nvPr>
            <p:ph idx="1"/>
          </p:nvPr>
        </p:nvSpPr>
        <p:spPr/>
        <p:txBody>
          <a:bodyPr>
            <a:normAutofit fontScale="92500" lnSpcReduction="10000"/>
          </a:bodyPr>
          <a:lstStyle/>
          <a:p>
            <a:pPr>
              <a:buNone/>
            </a:pPr>
            <a:endParaRPr lang="es-CO" dirty="0" smtClean="0"/>
          </a:p>
          <a:p>
            <a:pPr lvl="0"/>
            <a:r>
              <a:rPr lang="en-US" dirty="0" smtClean="0"/>
              <a:t>http://www.quimicaviva.qb.fcen.uba.ar/v10n2/garcia.html</a:t>
            </a:r>
            <a:endParaRPr lang="es-CO" dirty="0" smtClean="0"/>
          </a:p>
          <a:p>
            <a:pPr lvl="0"/>
            <a:r>
              <a:rPr lang="en-US" u="sng" dirty="0" smtClean="0"/>
              <a:t>http://www.ingenieria.unam.mx/~revistafi/ejemplares/V14N2/V14N2_art11.pdf</a:t>
            </a:r>
            <a:r>
              <a:rPr lang="en-US" dirty="0" smtClean="0"/>
              <a:t> </a:t>
            </a:r>
            <a:endParaRPr lang="es-CO" dirty="0" smtClean="0"/>
          </a:p>
          <a:p>
            <a:pPr lvl="0"/>
            <a:r>
              <a:rPr lang="en-US" u="sng" dirty="0" smtClean="0"/>
              <a:t>http://www.h2ogeo.upc.es/seminarios/2012/Seminario%20Cristina%20Valhondo.pdf</a:t>
            </a:r>
            <a:r>
              <a:rPr lang="en-US" dirty="0" smtClean="0"/>
              <a:t> </a:t>
            </a:r>
            <a:endParaRPr lang="es-CO" dirty="0" smtClean="0"/>
          </a:p>
          <a:p>
            <a:pPr lvl="0"/>
            <a:r>
              <a:rPr lang="en-US" u="sng" dirty="0" smtClean="0"/>
              <a:t>http://www.degremont.es/es/images/pdf/microcontaminantes-%20degrmont-%20aeas%202013.pdf</a:t>
            </a:r>
            <a:r>
              <a:rPr lang="en-US" dirty="0" smtClean="0"/>
              <a:t> </a:t>
            </a:r>
            <a:endParaRPr lang="es-CO" dirty="0" smtClean="0"/>
          </a:p>
          <a:p>
            <a:pPr>
              <a:buNone/>
            </a:pP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a:t>INTRODUCTION</a:t>
            </a:r>
            <a:r>
              <a:rPr lang="es-CO" dirty="0"/>
              <a:t/>
            </a:r>
            <a:br>
              <a:rPr lang="es-CO" dirty="0"/>
            </a:br>
            <a:endParaRPr lang="es-CO" dirty="0"/>
          </a:p>
        </p:txBody>
      </p:sp>
      <p:sp>
        <p:nvSpPr>
          <p:cNvPr id="3" name="2 Marcador de contenido"/>
          <p:cNvSpPr>
            <a:spLocks noGrp="1"/>
          </p:cNvSpPr>
          <p:nvPr>
            <p:ph idx="1"/>
          </p:nvPr>
        </p:nvSpPr>
        <p:spPr>
          <a:xfrm>
            <a:off x="457200" y="1600200"/>
            <a:ext cx="8401080" cy="4972072"/>
          </a:xfrm>
        </p:spPr>
        <p:txBody>
          <a:bodyPr>
            <a:noAutofit/>
          </a:bodyPr>
          <a:lstStyle/>
          <a:p>
            <a:pPr algn="just"/>
            <a:r>
              <a:rPr lang="en-US" sz="2400" dirty="0" smtClean="0">
                <a:latin typeface="Arial" pitchFamily="34" charset="0"/>
                <a:cs typeface="Arial" pitchFamily="34" charset="0"/>
              </a:rPr>
              <a:t>The major source of water pollution are sewage emissions, with potential pollutants including chemicals. Measures taken to prevent water pollution have made the presence of some of these decreases in water sources. </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But the number of hazardous chemicals that can reach the environment is very broad, and there are some as </a:t>
            </a:r>
            <a:r>
              <a:rPr lang="en-US" sz="2400" dirty="0" err="1" smtClean="0">
                <a:latin typeface="Arial" pitchFamily="34" charset="0"/>
                <a:cs typeface="Arial" pitchFamily="34" charset="0"/>
              </a:rPr>
              <a:t>micropollutants</a:t>
            </a:r>
            <a:r>
              <a:rPr lang="en-US" sz="2400" dirty="0" smtClean="0">
                <a:latin typeface="Arial" pitchFamily="34" charset="0"/>
                <a:cs typeface="Arial" pitchFamily="34" charset="0"/>
              </a:rPr>
              <a:t>. It has been shown that these compounds are persistent, toxic, ubiquitous and have been detected in wastewater treatment plants, surface water and groundwater. Therefore it is necessary to identify and control these particularly dangerous pollutants.</a:t>
            </a:r>
            <a:endParaRPr lang="es-CO"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smtClean="0"/>
              <a:t>WHAT ARE MICROPOLLUTANTS?</a:t>
            </a:r>
            <a:br>
              <a:rPr lang="en-US" b="1" dirty="0" smtClean="0"/>
            </a:br>
            <a:endParaRPr lang="es-CO" dirty="0"/>
          </a:p>
        </p:txBody>
      </p:sp>
      <p:sp>
        <p:nvSpPr>
          <p:cNvPr id="3" name="2 Marcador de contenido"/>
          <p:cNvSpPr>
            <a:spLocks noGrp="1"/>
          </p:cNvSpPr>
          <p:nvPr>
            <p:ph sz="half" idx="1"/>
          </p:nvPr>
        </p:nvSpPr>
        <p:spPr>
          <a:xfrm>
            <a:off x="0" y="1571612"/>
            <a:ext cx="4495800" cy="5000660"/>
          </a:xfrm>
        </p:spPr>
        <p:txBody>
          <a:bodyPr>
            <a:normAutofit fontScale="92500" lnSpcReduction="20000"/>
          </a:bodyPr>
          <a:lstStyle/>
          <a:p>
            <a:pPr algn="just">
              <a:buNone/>
            </a:pPr>
            <a:r>
              <a:rPr lang="es-CO" dirty="0" smtClean="0">
                <a:latin typeface="Arial" pitchFamily="34" charset="0"/>
                <a:cs typeface="Arial" pitchFamily="34" charset="0"/>
              </a:rPr>
              <a:t>    </a:t>
            </a:r>
            <a:r>
              <a:rPr lang="en-US" dirty="0" smtClean="0">
                <a:latin typeface="Arial" pitchFamily="34" charset="0"/>
                <a:cs typeface="Arial" pitchFamily="34" charset="0"/>
              </a:rPr>
              <a:t>Organic or inorganic substances due to their toxicity, persistence and bioaccumulation may induce a negative effect on living and / or environmental ones. </a:t>
            </a:r>
            <a:endParaRPr lang="es-CO" dirty="0" smtClean="0">
              <a:latin typeface="Arial" pitchFamily="34" charset="0"/>
              <a:cs typeface="Arial" pitchFamily="34" charset="0"/>
            </a:endParaRPr>
          </a:p>
          <a:p>
            <a:pPr algn="just">
              <a:buNone/>
            </a:pPr>
            <a:r>
              <a:rPr lang="en-US" dirty="0" smtClean="0">
                <a:latin typeface="Arial" pitchFamily="34" charset="0"/>
                <a:cs typeface="Arial" pitchFamily="34" charset="0"/>
              </a:rPr>
              <a:t>   These are natural or synthetic substances that are found in low concentrations (of the order of mg / L or </a:t>
            </a:r>
            <a:r>
              <a:rPr lang="en-US" dirty="0" err="1" smtClean="0">
                <a:latin typeface="Arial" pitchFamily="34" charset="0"/>
                <a:cs typeface="Arial" pitchFamily="34" charset="0"/>
              </a:rPr>
              <a:t>ng</a:t>
            </a:r>
            <a:r>
              <a:rPr lang="en-US" dirty="0" smtClean="0">
                <a:latin typeface="Arial" pitchFamily="34" charset="0"/>
                <a:cs typeface="Arial" pitchFamily="34" charset="0"/>
              </a:rPr>
              <a:t> / l, which are not removed by secondary treatment plant treatment) and having difficulties for analytical determination</a:t>
            </a:r>
            <a:r>
              <a:rPr lang="en-US" dirty="0" smtClean="0"/>
              <a:t>.</a:t>
            </a:r>
            <a:endParaRPr lang="es-CO"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7737" y="2500306"/>
            <a:ext cx="3819525" cy="2357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472518" cy="6500834"/>
          </a:xfrm>
        </p:spPr>
        <p:txBody>
          <a:bodyPr>
            <a:normAutofit/>
          </a:bodyPr>
          <a:lstStyle/>
          <a:p>
            <a:r>
              <a:rPr lang="en-US" sz="2200" b="1" dirty="0"/>
              <a:t>¿WHAT IS THE ORIGIN OF MICROPOLLUTANTS</a:t>
            </a:r>
            <a:r>
              <a:rPr lang="en-US" sz="2200" b="1" dirty="0" smtClean="0"/>
              <a:t>?</a:t>
            </a:r>
          </a:p>
          <a:p>
            <a:pPr>
              <a:buNone/>
            </a:pPr>
            <a:endParaRPr lang="es-CO" sz="2200" dirty="0"/>
          </a:p>
          <a:p>
            <a:r>
              <a:rPr lang="en-US" sz="2200" dirty="0"/>
              <a:t>The presence of these compounds is primarily due to the following activities: </a:t>
            </a:r>
            <a:endParaRPr lang="es-CO" sz="2200" dirty="0"/>
          </a:p>
          <a:p>
            <a:pPr lvl="0"/>
            <a:r>
              <a:rPr lang="en-US" sz="2200" dirty="0"/>
              <a:t>Agricultural practices (use of pesticides, fertilizers, etc...). </a:t>
            </a:r>
            <a:endParaRPr lang="es-CO" sz="2200" dirty="0"/>
          </a:p>
          <a:p>
            <a:pPr>
              <a:buNone/>
            </a:pPr>
            <a:r>
              <a:rPr lang="en-US" sz="2200" dirty="0"/>
              <a:t> </a:t>
            </a:r>
            <a:endParaRPr lang="es-CO" sz="2200" dirty="0"/>
          </a:p>
          <a:p>
            <a:pPr lvl="0"/>
            <a:r>
              <a:rPr lang="en-US" sz="2200" dirty="0"/>
              <a:t>Origin and urban solid waste landfills (pharmaceutical products, personal care, etc.) </a:t>
            </a:r>
            <a:endParaRPr lang="es-CO" sz="2200" dirty="0"/>
          </a:p>
          <a:p>
            <a:pPr>
              <a:buNone/>
            </a:pPr>
            <a:r>
              <a:rPr lang="en-US" sz="2200" dirty="0"/>
              <a:t> </a:t>
            </a:r>
            <a:endParaRPr lang="es-CO" sz="2200" dirty="0"/>
          </a:p>
          <a:p>
            <a:pPr lvl="0"/>
            <a:r>
              <a:rPr lang="en-US" sz="2200" dirty="0"/>
              <a:t>Activities of the industrial sector, in which a large number of organic compounds (solvents, degreasers, pigments, preservatives, cleaning agents, etc...) Are used.</a:t>
            </a:r>
            <a:endParaRPr lang="es-CO" sz="2200" dirty="0"/>
          </a:p>
          <a:p>
            <a:pPr>
              <a:buNone/>
            </a:pPr>
            <a:endParaRPr lang="es-CO"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538" y="5072074"/>
            <a:ext cx="2520280" cy="1494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3306" y="5200975"/>
            <a:ext cx="2143140" cy="165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7884" y="5143512"/>
            <a:ext cx="1944216" cy="1494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7467600" cy="1143008"/>
          </a:xfrm>
        </p:spPr>
        <p:txBody>
          <a:bodyPr>
            <a:normAutofit fontScale="90000"/>
          </a:bodyPr>
          <a:lstStyle/>
          <a:p>
            <a:pPr algn="ctr"/>
            <a:r>
              <a:rPr lang="en-US" sz="3600" b="1" dirty="0" smtClean="0">
                <a:latin typeface="Arial" pitchFamily="34" charset="0"/>
                <a:cs typeface="Arial" pitchFamily="34" charset="0"/>
              </a:rPr>
              <a:t>BEGINS TO OBSERVE ITS INFLUENCE ON THE ENVIRONMENT: </a:t>
            </a:r>
            <a:r>
              <a:rPr lang="es-CO" dirty="0" smtClean="0"/>
              <a:t/>
            </a:r>
            <a:br>
              <a:rPr lang="es-CO" dirty="0" smtClean="0"/>
            </a:br>
            <a:endParaRPr lang="es-CO" dirty="0"/>
          </a:p>
        </p:txBody>
      </p:sp>
      <p:sp>
        <p:nvSpPr>
          <p:cNvPr id="3" name="2 Marcador de contenido"/>
          <p:cNvSpPr>
            <a:spLocks noGrp="1"/>
          </p:cNvSpPr>
          <p:nvPr>
            <p:ph idx="1"/>
          </p:nvPr>
        </p:nvSpPr>
        <p:spPr>
          <a:xfrm>
            <a:off x="457200" y="1600200"/>
            <a:ext cx="8115328" cy="4525963"/>
          </a:xfrm>
        </p:spPr>
        <p:txBody>
          <a:bodyPr>
            <a:normAutofit fontScale="62500" lnSpcReduction="20000"/>
          </a:bodyPr>
          <a:lstStyle/>
          <a:p>
            <a:endParaRPr lang="es-CO" sz="3400" dirty="0">
              <a:latin typeface="Arial" pitchFamily="34" charset="0"/>
              <a:cs typeface="Arial" pitchFamily="34" charset="0"/>
            </a:endParaRPr>
          </a:p>
          <a:p>
            <a:pPr lvl="0"/>
            <a:r>
              <a:rPr lang="en-US" sz="3400" dirty="0">
                <a:latin typeface="Arial" pitchFamily="34" charset="0"/>
                <a:cs typeface="Arial" pitchFamily="34" charset="0"/>
              </a:rPr>
              <a:t>Genetic mutations in fish and seabirds </a:t>
            </a:r>
            <a:endParaRPr lang="es-CO" sz="3400" dirty="0">
              <a:latin typeface="Arial" pitchFamily="34" charset="0"/>
              <a:cs typeface="Arial" pitchFamily="34" charset="0"/>
            </a:endParaRPr>
          </a:p>
          <a:p>
            <a:endParaRPr lang="es-CO" sz="3400" dirty="0">
              <a:latin typeface="Arial" pitchFamily="34" charset="0"/>
              <a:cs typeface="Arial" pitchFamily="34" charset="0"/>
            </a:endParaRPr>
          </a:p>
          <a:p>
            <a:pPr lvl="0"/>
            <a:r>
              <a:rPr lang="en-US" sz="3400" dirty="0">
                <a:latin typeface="Arial" pitchFamily="34" charset="0"/>
                <a:cs typeface="Arial" pitchFamily="34" charset="0"/>
              </a:rPr>
              <a:t>Tumors and lesions in fish </a:t>
            </a:r>
            <a:endParaRPr lang="en-US" sz="3400" dirty="0" smtClean="0">
              <a:latin typeface="Arial" pitchFamily="34" charset="0"/>
              <a:cs typeface="Arial" pitchFamily="34" charset="0"/>
            </a:endParaRPr>
          </a:p>
          <a:p>
            <a:pPr lvl="0">
              <a:buNone/>
            </a:pPr>
            <a:endParaRPr lang="es-CO" sz="3400" dirty="0">
              <a:latin typeface="Arial" pitchFamily="34" charset="0"/>
              <a:cs typeface="Arial" pitchFamily="34" charset="0"/>
            </a:endParaRPr>
          </a:p>
          <a:p>
            <a:pPr lvl="0"/>
            <a:r>
              <a:rPr lang="en-US" sz="3400" dirty="0">
                <a:latin typeface="Arial" pitchFamily="34" charset="0"/>
                <a:cs typeface="Arial" pitchFamily="34" charset="0"/>
              </a:rPr>
              <a:t>Presence of fertilizers in the water </a:t>
            </a:r>
            <a:endParaRPr lang="es-CO" sz="3400" dirty="0">
              <a:latin typeface="Arial" pitchFamily="34" charset="0"/>
              <a:cs typeface="Arial" pitchFamily="34" charset="0"/>
            </a:endParaRPr>
          </a:p>
          <a:p>
            <a:pPr>
              <a:buNone/>
            </a:pPr>
            <a:r>
              <a:rPr lang="en-US" sz="3400" dirty="0">
                <a:latin typeface="Arial" pitchFamily="34" charset="0"/>
                <a:cs typeface="Arial" pitchFamily="34" charset="0"/>
              </a:rPr>
              <a:t> </a:t>
            </a:r>
            <a:endParaRPr lang="es-CO" sz="3400" dirty="0">
              <a:latin typeface="Arial" pitchFamily="34" charset="0"/>
              <a:cs typeface="Arial" pitchFamily="34" charset="0"/>
            </a:endParaRPr>
          </a:p>
          <a:p>
            <a:pPr lvl="0"/>
            <a:r>
              <a:rPr lang="en-US" sz="3400" dirty="0">
                <a:latin typeface="Arial" pitchFamily="34" charset="0"/>
                <a:cs typeface="Arial" pitchFamily="34" charset="0"/>
              </a:rPr>
              <a:t>Changing water characteristics (odor, taste, color, turbidity, etc.) </a:t>
            </a:r>
            <a:endParaRPr lang="es-CO" sz="3400" dirty="0">
              <a:latin typeface="Arial" pitchFamily="34" charset="0"/>
              <a:cs typeface="Arial" pitchFamily="34" charset="0"/>
            </a:endParaRPr>
          </a:p>
          <a:p>
            <a:pPr>
              <a:buNone/>
            </a:pPr>
            <a:r>
              <a:rPr lang="en-US" sz="3400" dirty="0">
                <a:latin typeface="Arial" pitchFamily="34" charset="0"/>
                <a:cs typeface="Arial" pitchFamily="34" charset="0"/>
              </a:rPr>
              <a:t> </a:t>
            </a:r>
            <a:endParaRPr lang="es-CO" sz="3400" dirty="0">
              <a:latin typeface="Arial" pitchFamily="34" charset="0"/>
              <a:cs typeface="Arial" pitchFamily="34" charset="0"/>
            </a:endParaRPr>
          </a:p>
          <a:p>
            <a:pPr lvl="0"/>
            <a:r>
              <a:rPr lang="en-US" sz="3400" dirty="0">
                <a:latin typeface="Arial" pitchFamily="34" charset="0"/>
                <a:cs typeface="Arial" pitchFamily="34" charset="0"/>
              </a:rPr>
              <a:t>Some of these </a:t>
            </a:r>
            <a:r>
              <a:rPr lang="en-US" sz="3400" dirty="0" err="1">
                <a:latin typeface="Arial" pitchFamily="34" charset="0"/>
                <a:cs typeface="Arial" pitchFamily="34" charset="0"/>
              </a:rPr>
              <a:t>micropollutants</a:t>
            </a:r>
            <a:r>
              <a:rPr lang="en-US" sz="3400" dirty="0">
                <a:latin typeface="Arial" pitchFamily="34" charset="0"/>
                <a:cs typeface="Arial" pitchFamily="34" charset="0"/>
              </a:rPr>
              <a:t> when they have their degradation may lead to the formation of "breakdown products" whose toxicity can be greater, equal or smaller than the original compound.</a:t>
            </a:r>
            <a:endParaRPr lang="es-CO" sz="3400" dirty="0">
              <a:latin typeface="Arial" pitchFamily="34" charset="0"/>
              <a:cs typeface="Arial" pitchFamily="34" charset="0"/>
            </a:endParaRPr>
          </a:p>
          <a:p>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smtClean="0"/>
              <a:t>DETERMINE HOW? </a:t>
            </a:r>
            <a:r>
              <a:rPr lang="es-CO" dirty="0" smtClean="0"/>
              <a:t/>
            </a:r>
            <a:br>
              <a:rPr lang="es-CO" dirty="0" smtClean="0"/>
            </a:br>
            <a:endParaRPr lang="es-CO" dirty="0"/>
          </a:p>
        </p:txBody>
      </p:sp>
      <p:sp>
        <p:nvSpPr>
          <p:cNvPr id="3" name="2 Marcador de contenido"/>
          <p:cNvSpPr>
            <a:spLocks noGrp="1"/>
          </p:cNvSpPr>
          <p:nvPr>
            <p:ph idx="1"/>
          </p:nvPr>
        </p:nvSpPr>
        <p:spPr>
          <a:xfrm>
            <a:off x="457200" y="1600200"/>
            <a:ext cx="8258204" cy="4525963"/>
          </a:xfrm>
        </p:spPr>
        <p:txBody>
          <a:bodyPr>
            <a:normAutofit fontScale="92500" lnSpcReduction="20000"/>
          </a:bodyPr>
          <a:lstStyle/>
          <a:p>
            <a:pPr algn="just"/>
            <a:r>
              <a:rPr lang="en-US" dirty="0" smtClean="0"/>
              <a:t>Its </a:t>
            </a:r>
            <a:r>
              <a:rPr lang="en-US" dirty="0"/>
              <a:t>control is performed by gas chromatography techniques and infrared. For the determination of </a:t>
            </a:r>
            <a:r>
              <a:rPr lang="en-US" dirty="0" err="1"/>
              <a:t>trihalomethanes</a:t>
            </a:r>
            <a:r>
              <a:rPr lang="en-US" dirty="0"/>
              <a:t> and pesticides the gas chromatograph is used with electron capture detector, nitrogen-phosphorus and flame. For the determination of phenols and polycyclic aromatic hydrocarbons and investigation of unknown substances present in the water a gas chromatograph is used with mass detector. The determination of dissolved or emulsified hydrocarbons is performed by an infrared spectrophotometer.</a:t>
            </a:r>
            <a:endParaRPr lang="es-CO" dirty="0"/>
          </a:p>
          <a:p>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857232"/>
            <a:ext cx="8215370" cy="2743219"/>
          </a:xfrm>
        </p:spPr>
        <p:txBody>
          <a:bodyPr>
            <a:normAutofit/>
          </a:bodyPr>
          <a:lstStyle/>
          <a:p>
            <a:pPr algn="ctr"/>
            <a:r>
              <a:rPr lang="en-US" b="1" dirty="0"/>
              <a:t>EFFECTS OF MICROPOLLUTANTS IN WASTEWATER TREATMENT</a:t>
            </a:r>
            <a:r>
              <a:rPr lang="es-CO" dirty="0"/>
              <a:t/>
            </a:r>
            <a:br>
              <a:rPr lang="es-CO" dirty="0"/>
            </a:br>
            <a:endParaRPr lang="es-CO"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343660"/>
            <a:ext cx="6455070" cy="2893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7467600" cy="1571636"/>
          </a:xfrm>
        </p:spPr>
        <p:txBody>
          <a:bodyPr>
            <a:normAutofit/>
          </a:bodyPr>
          <a:lstStyle/>
          <a:p>
            <a:pPr algn="ctr"/>
            <a:r>
              <a:rPr lang="en-US" b="1" dirty="0" smtClean="0"/>
              <a:t>EMERGING CONTAMINANTS?</a:t>
            </a:r>
            <a:r>
              <a:rPr lang="es-CO" dirty="0" smtClean="0"/>
              <a:t/>
            </a:r>
            <a:br>
              <a:rPr lang="es-CO" dirty="0" smtClean="0"/>
            </a:br>
            <a:endParaRPr lang="es-CO" dirty="0"/>
          </a:p>
        </p:txBody>
      </p:sp>
      <p:sp>
        <p:nvSpPr>
          <p:cNvPr id="3" name="2 Marcador de contenido"/>
          <p:cNvSpPr>
            <a:spLocks noGrp="1"/>
          </p:cNvSpPr>
          <p:nvPr>
            <p:ph idx="1"/>
          </p:nvPr>
        </p:nvSpPr>
        <p:spPr>
          <a:xfrm>
            <a:off x="457200" y="2357430"/>
            <a:ext cx="7467600" cy="3768733"/>
          </a:xfrm>
        </p:spPr>
        <p:txBody>
          <a:bodyPr/>
          <a:lstStyle/>
          <a:p>
            <a:pPr algn="just"/>
            <a:r>
              <a:rPr lang="en-US" sz="2400" dirty="0" err="1" smtClean="0">
                <a:latin typeface="Arial" pitchFamily="34" charset="0"/>
                <a:cs typeface="Arial" pitchFamily="34" charset="0"/>
              </a:rPr>
              <a:t>Micropollutants</a:t>
            </a:r>
            <a:r>
              <a:rPr lang="en-US" sz="2400" dirty="0" smtClean="0">
                <a:latin typeface="Arial" pitchFamily="34" charset="0"/>
                <a:cs typeface="Arial" pitchFamily="34" charset="0"/>
              </a:rPr>
              <a:t> </a:t>
            </a:r>
            <a:r>
              <a:rPr lang="en-US" sz="2400" dirty="0">
                <a:latin typeface="Arial" pitchFamily="34" charset="0"/>
                <a:cs typeface="Arial" pitchFamily="34" charset="0"/>
              </a:rPr>
              <a:t>are emerging pollutants, this implies that chemicals or materials are characterized by a perceived or real threat , potential for human health and other living things in small concentrations , and the lack of the  regulations.</a:t>
            </a:r>
            <a:endParaRPr lang="es-CO" sz="2400" dirty="0">
              <a:latin typeface="Arial" pitchFamily="34" charset="0"/>
              <a:cs typeface="Arial" pitchFamily="34" charset="0"/>
            </a:endParaRPr>
          </a:p>
          <a:p>
            <a:endParaRPr lang="es-C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a:t>ENDOCRINE DISRUPTORS </a:t>
            </a:r>
            <a:r>
              <a:rPr lang="es-CO" dirty="0"/>
              <a:t/>
            </a:r>
            <a:br>
              <a:rPr lang="es-CO" dirty="0"/>
            </a:br>
            <a:endParaRPr lang="es-CO" dirty="0"/>
          </a:p>
        </p:txBody>
      </p:sp>
      <p:sp>
        <p:nvSpPr>
          <p:cNvPr id="3" name="2 Marcador de contenido"/>
          <p:cNvSpPr>
            <a:spLocks noGrp="1"/>
          </p:cNvSpPr>
          <p:nvPr>
            <p:ph sz="half" idx="1"/>
          </p:nvPr>
        </p:nvSpPr>
        <p:spPr/>
        <p:txBody>
          <a:bodyPr>
            <a:normAutofit fontScale="92500" lnSpcReduction="10000"/>
          </a:bodyPr>
          <a:lstStyle/>
          <a:p>
            <a:pPr algn="just"/>
            <a:r>
              <a:rPr lang="en-US" dirty="0">
                <a:latin typeface="Arial" pitchFamily="34" charset="0"/>
                <a:cs typeface="Arial" pitchFamily="34" charset="0"/>
              </a:rPr>
              <a:t>. Chemicals supplant natural hormones, disrupting the normal processes of reproduction and development</a:t>
            </a:r>
            <a:endParaRPr lang="es-CO" dirty="0">
              <a:latin typeface="Arial" pitchFamily="34" charset="0"/>
              <a:cs typeface="Arial" pitchFamily="34" charset="0"/>
            </a:endParaRPr>
          </a:p>
        </p:txBody>
      </p:sp>
      <p:sp>
        <p:nvSpPr>
          <p:cNvPr id="4" name="3 Marcador de contenido"/>
          <p:cNvSpPr>
            <a:spLocks noGrp="1"/>
          </p:cNvSpPr>
          <p:nvPr>
            <p:ph sz="half" idx="2"/>
          </p:nvPr>
        </p:nvSpPr>
        <p:spPr/>
        <p:txBody>
          <a:bodyPr>
            <a:normAutofit fontScale="92500" lnSpcReduction="10000"/>
          </a:bodyPr>
          <a:lstStyle/>
          <a:p>
            <a:pPr algn="just"/>
            <a:r>
              <a:rPr lang="en-US" dirty="0">
                <a:latin typeface="Arial" pitchFamily="34" charset="0"/>
                <a:cs typeface="Arial" pitchFamily="34" charset="0"/>
              </a:rPr>
              <a:t>The </a:t>
            </a:r>
            <a:r>
              <a:rPr lang="en-US" dirty="0" err="1">
                <a:latin typeface="Arial" pitchFamily="34" charset="0"/>
                <a:cs typeface="Arial" pitchFamily="34" charset="0"/>
              </a:rPr>
              <a:t>distruptores</a:t>
            </a:r>
            <a:r>
              <a:rPr lang="en-US" dirty="0">
                <a:latin typeface="Arial" pitchFamily="34" charset="0"/>
                <a:cs typeface="Arial" pitchFamily="34" charset="0"/>
              </a:rPr>
              <a:t> found in cosmetics, shampoos, plastics, as well as preservatives and pesticides. These are released into the environment as a result of different manufacturing processes and the use of some consumer products. </a:t>
            </a:r>
            <a:endParaRPr lang="es-CO" dirty="0">
              <a:latin typeface="Arial" pitchFamily="34" charset="0"/>
              <a:cs typeface="Arial" pitchFamily="34" charset="0"/>
            </a:endParaRPr>
          </a:p>
          <a:p>
            <a:endParaRPr lang="es-C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40</TotalTime>
  <Words>694</Words>
  <Application>Microsoft Office PowerPoint</Application>
  <PresentationFormat>Presentación en pantalla (4:3)</PresentationFormat>
  <Paragraphs>73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Técnico</vt:lpstr>
      <vt:lpstr>MICROPOLLUTANTS </vt:lpstr>
      <vt:lpstr>INTRODUCTION </vt:lpstr>
      <vt:lpstr>WHAT ARE MICROPOLLUTANTS? </vt:lpstr>
      <vt:lpstr>Diapositiva 4</vt:lpstr>
      <vt:lpstr>BEGINS TO OBSERVE ITS INFLUENCE ON THE ENVIRONMENT:  </vt:lpstr>
      <vt:lpstr>DETERMINE HOW?  </vt:lpstr>
      <vt:lpstr>EFFECTS OF MICROPOLLUTANTS IN WASTEWATER TREATMENT </vt:lpstr>
      <vt:lpstr>EMERGING CONTAMINANTS? </vt:lpstr>
      <vt:lpstr>ENDOCRINE DISRUPTORS  </vt:lpstr>
      <vt:lpstr>Diapositiva 10</vt:lpstr>
      <vt:lpstr>IN THEIR EFFECTS INCLUDE:  </vt:lpstr>
      <vt:lpstr>  TREATMENT OF MICROPOLLUTANTS </vt:lpstr>
      <vt:lpstr>Processes that affect them:  </vt:lpstr>
      <vt:lpstr>PHARMACEUTICALS AND COSMETICS AS CONTAMINANTS (PPCPs)  </vt:lpstr>
      <vt:lpstr>CONCLUSIONS </vt:lpstr>
      <vt:lpstr>LITERATURE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MICROPOLLUTANTS </dc:title>
  <dc:creator>lady</dc:creator>
  <cp:lastModifiedBy>lady</cp:lastModifiedBy>
  <cp:revision>2</cp:revision>
  <dcterms:created xsi:type="dcterms:W3CDTF">2014-04-04T15:49:45Z</dcterms:created>
  <dcterms:modified xsi:type="dcterms:W3CDTF">2014-04-04T16:30:14Z</dcterms:modified>
</cp:coreProperties>
</file>